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711" r:id="rId2"/>
    <p:sldMasterId id="2147483666" r:id="rId3"/>
    <p:sldMasterId id="2147483657" r:id="rId4"/>
    <p:sldMasterId id="2147483675" r:id="rId5"/>
    <p:sldMasterId id="2147483684" r:id="rId6"/>
    <p:sldMasterId id="2147483693" r:id="rId7"/>
    <p:sldMasterId id="2147483702" r:id="rId8"/>
  </p:sldMasterIdLst>
  <p:sldIdLst>
    <p:sldId id="256" r:id="rId9"/>
    <p:sldId id="257" r:id="rId10"/>
    <p:sldId id="258" r:id="rId11"/>
    <p:sldId id="259" r:id="rId12"/>
    <p:sldId id="260" r:id="rId13"/>
    <p:sldId id="299" r:id="rId14"/>
    <p:sldId id="261" r:id="rId15"/>
    <p:sldId id="341" r:id="rId16"/>
    <p:sldId id="342" r:id="rId17"/>
    <p:sldId id="343" r:id="rId18"/>
    <p:sldId id="317" r:id="rId19"/>
    <p:sldId id="344" r:id="rId20"/>
    <p:sldId id="345" r:id="rId21"/>
    <p:sldId id="346" r:id="rId22"/>
    <p:sldId id="347" r:id="rId23"/>
    <p:sldId id="300" r:id="rId24"/>
    <p:sldId id="338" r:id="rId25"/>
    <p:sldId id="348" r:id="rId26"/>
    <p:sldId id="349" r:id="rId27"/>
    <p:sldId id="350" r:id="rId28"/>
    <p:sldId id="351" r:id="rId29"/>
    <p:sldId id="352" r:id="rId30"/>
    <p:sldId id="353" r:id="rId31"/>
    <p:sldId id="356" r:id="rId32"/>
    <p:sldId id="354" r:id="rId33"/>
    <p:sldId id="355" r:id="rId34"/>
    <p:sldId id="357" r:id="rId35"/>
    <p:sldId id="280" r:id="rId36"/>
  </p:sldIdLst>
  <p:sldSz cx="12192000" cy="6858000"/>
  <p:notesSz cx="6858000" cy="9144000"/>
  <p:embeddedFontLst>
    <p:embeddedFont>
      <p:font typeface="Muller Regular" pitchFamily="50" charset="0"/>
      <p:regular r:id="rId37"/>
    </p:embeddedFont>
    <p:embeddedFont>
      <p:font typeface="Stag Light" panose="02000603060000020004" pitchFamily="50" charset="0"/>
      <p:regular r:id="rId38"/>
      <p:italic r:id="rId39"/>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0" d="100"/>
          <a:sy n="70"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3.fntdata"/><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908421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846174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24/02/2019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27129037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6432835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2214039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tx1"/>
                </a:solidFill>
              </a:defRPr>
            </a:lvl1p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24/02/2019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37293240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24/02/2019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6671538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solidFill>
                  <a:schemeClr val="tx1"/>
                </a:solidFill>
              </a:defRPr>
            </a:lvl1pPr>
          </a:lstStyle>
          <a:p>
            <a:r>
              <a:rPr lang="es-ES" dirty="0"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17135360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4010913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686564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24/02/2019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62257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pic>
        <p:nvPicPr>
          <p:cNvPr id="7"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1281493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749985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02535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24/02/2019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388174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24/02/2019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3353226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99998038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5408505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7142086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24/02/2019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28852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9809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781273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24/02/2019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27190211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24/02/2019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233053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24/02/2019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242345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099719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43124035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8749012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24/02/2019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420697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64414068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4452941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24/02/2019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0719644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24/02/2019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99468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pic>
        <p:nvPicPr>
          <p:cNvPr id="10" name="Imagen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402412559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80379685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47661935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5612975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24/02/2019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2830600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08569293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8499334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24/02/2019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34240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24/02/2019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254509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07766651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9421291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pic>
        <p:nvPicPr>
          <p:cNvPr id="10" name="Imagen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9355915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8841468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24/02/2019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700673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9299156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2612320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24/02/2019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412032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24/02/2019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0135263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72048556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50461275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22782031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24/02/2019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41427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24/02/2019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18625605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29705233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6851300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24/02/2019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94477328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24/02/2019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6966700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8793797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24/02/2019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585157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4400703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24/02/2019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097288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4.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6.png"/><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8.png"/><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10.png"/><Relationship Id="rId4" Type="http://schemas.openxmlformats.org/officeDocument/2006/relationships/slideLayout" Target="../slideLayouts/slideLayout3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image" Target="../media/image12.png"/><Relationship Id="rId4" Type="http://schemas.openxmlformats.org/officeDocument/2006/relationships/slideLayout" Target="../slideLayouts/slideLayout44.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image" Target="../media/image14.png"/><Relationship Id="rId4" Type="http://schemas.openxmlformats.org/officeDocument/2006/relationships/slideLayout" Target="../slideLayouts/slideLayout52.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6.png"/><Relationship Id="rId4" Type="http://schemas.openxmlformats.org/officeDocument/2006/relationships/slideLayout" Target="../slideLayouts/slideLayout60.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24/02/2019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3296364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4" r:id="rId6"/>
    <p:sldLayoutId id="2147483655" r:id="rId7"/>
    <p:sldLayoutId id="2147483651"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24/02/2019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118720380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tx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24/02/2019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24628862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24/02/2019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3488725736"/>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tx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24/02/2019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85331250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24/02/2019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14645870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24/02/2019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28196616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24/02/2019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211481944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netacad.com/e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5.gif"/><Relationship Id="rId2" Type="http://schemas.openxmlformats.org/officeDocument/2006/relationships/image" Target="../media/image20.gif"/><Relationship Id="rId1" Type="http://schemas.openxmlformats.org/officeDocument/2006/relationships/slideLayout" Target="../slideLayouts/slideLayout3.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s>
</file>

<file path=ppt/slides/_rels/slide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PE" dirty="0" smtClean="0"/>
              <a:t>Fundamentos de Programación</a:t>
            </a:r>
            <a:endParaRPr lang="es-PE" dirty="0"/>
          </a:p>
        </p:txBody>
      </p:sp>
      <p:sp>
        <p:nvSpPr>
          <p:cNvPr id="3" name="Subtítulo 2"/>
          <p:cNvSpPr>
            <a:spLocks noGrp="1"/>
          </p:cNvSpPr>
          <p:nvPr>
            <p:ph type="subTitle" idx="1"/>
          </p:nvPr>
        </p:nvSpPr>
        <p:spPr/>
        <p:txBody>
          <a:bodyPr/>
          <a:lstStyle/>
          <a:p>
            <a:r>
              <a:rPr lang="es-PE" dirty="0" smtClean="0"/>
              <a:t>Introducción a los Fundamentos de Programación</a:t>
            </a:r>
          </a:p>
          <a:p>
            <a:r>
              <a:rPr lang="es-PE" dirty="0" smtClean="0"/>
              <a:t>Semana 1</a:t>
            </a:r>
            <a:endParaRPr lang="es-PE" dirty="0"/>
          </a:p>
        </p:txBody>
      </p:sp>
    </p:spTree>
    <p:extLst>
      <p:ext uri="{BB962C8B-B14F-4D97-AF65-F5344CB8AC3E}">
        <p14:creationId xmlns:p14="http://schemas.microsoft.com/office/powerpoint/2010/main" val="29369613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VERSIONES DE PYTHON</a:t>
            </a:r>
            <a:endParaRPr lang="es-PE" dirty="0"/>
          </a:p>
        </p:txBody>
      </p:sp>
      <p:sp>
        <p:nvSpPr>
          <p:cNvPr id="9" name="Marcador de contenido 8"/>
          <p:cNvSpPr>
            <a:spLocks noGrp="1"/>
          </p:cNvSpPr>
          <p:nvPr>
            <p:ph idx="1"/>
          </p:nvPr>
        </p:nvSpPr>
        <p:spPr/>
        <p:txBody>
          <a:bodyPr/>
          <a:lstStyle/>
          <a:p>
            <a:endParaRPr lang="es-ES"/>
          </a:p>
        </p:txBody>
      </p:sp>
      <p:pic>
        <p:nvPicPr>
          <p:cNvPr id="8" name="Picture 2" descr="Screenshot 2018-03-13 12.48.13.png">
            <a:extLst>
              <a:ext uri="{FF2B5EF4-FFF2-40B4-BE49-F238E27FC236}">
                <a16:creationId xmlns:a16="http://schemas.microsoft.com/office/drawing/2014/main" id="{8AB61A40-9FF1-4C55-B0D2-08396840A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994" y="2063582"/>
            <a:ext cx="7172806" cy="4489381"/>
          </a:xfrm>
          <a:prstGeom prst="rect">
            <a:avLst/>
          </a:prstGeom>
          <a:solidFill>
            <a:srgbClr val="FFFFFF">
              <a:shade val="85000"/>
            </a:srgbClr>
          </a:solidFill>
          <a:ln w="88900" cap="sq">
            <a:noFill/>
            <a:miter lim="800000"/>
          </a:ln>
          <a:effectLst>
            <a:glow rad="139700">
              <a:schemeClr val="accent2">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 name="Imagen 9"/>
          <p:cNvPicPr>
            <a:picLocks noChangeAspect="1"/>
          </p:cNvPicPr>
          <p:nvPr/>
        </p:nvPicPr>
        <p:blipFill>
          <a:blip r:embed="rId3"/>
          <a:stretch>
            <a:fillRect/>
          </a:stretch>
        </p:blipFill>
        <p:spPr>
          <a:xfrm flipH="1">
            <a:off x="1114063" y="3082642"/>
            <a:ext cx="2516242" cy="2205596"/>
          </a:xfrm>
          <a:prstGeom prst="rect">
            <a:avLst/>
          </a:prstGeom>
        </p:spPr>
      </p:pic>
    </p:spTree>
    <p:extLst>
      <p:ext uri="{BB962C8B-B14F-4D97-AF65-F5344CB8AC3E}">
        <p14:creationId xmlns:p14="http://schemas.microsoft.com/office/powerpoint/2010/main" val="3180262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CARACTERÍSTICAS DE PYTHON</a:t>
            </a:r>
            <a:endParaRPr lang="es-PE" dirty="0"/>
          </a:p>
        </p:txBody>
      </p:sp>
      <p:sp>
        <p:nvSpPr>
          <p:cNvPr id="3" name="Marcador de contenido 2"/>
          <p:cNvSpPr>
            <a:spLocks noGrp="1"/>
          </p:cNvSpPr>
          <p:nvPr>
            <p:ph idx="1"/>
          </p:nvPr>
        </p:nvSpPr>
        <p:spPr/>
        <p:txBody>
          <a:bodyPr/>
          <a:lstStyle/>
          <a:p>
            <a:r>
              <a:rPr lang="es-ES" dirty="0" smtClean="0"/>
              <a:t>LENGUAJE INTERPRETADO:</a:t>
            </a:r>
            <a:endParaRPr lang="es-ES" dirty="0"/>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6760" t="8283" r="6259" b="9858"/>
          <a:stretch/>
        </p:blipFill>
        <p:spPr>
          <a:xfrm>
            <a:off x="1815152" y="2784143"/>
            <a:ext cx="8898341" cy="3370997"/>
          </a:xfrm>
          <a:prstGeom prst="rect">
            <a:avLst/>
          </a:prstGeom>
        </p:spPr>
      </p:pic>
    </p:spTree>
    <p:extLst>
      <p:ext uri="{BB962C8B-B14F-4D97-AF65-F5344CB8AC3E}">
        <p14:creationId xmlns:p14="http://schemas.microsoft.com/office/powerpoint/2010/main" val="2887253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CARACTERÍSTICAS DE PYTHON</a:t>
            </a:r>
            <a:endParaRPr lang="es-PE" dirty="0"/>
          </a:p>
        </p:txBody>
      </p:sp>
      <p:sp>
        <p:nvSpPr>
          <p:cNvPr id="3" name="Marcador de contenido 2"/>
          <p:cNvSpPr>
            <a:spLocks noGrp="1"/>
          </p:cNvSpPr>
          <p:nvPr>
            <p:ph sz="half" idx="1"/>
          </p:nvPr>
        </p:nvSpPr>
        <p:spPr/>
        <p:txBody>
          <a:bodyPr/>
          <a:lstStyle/>
          <a:p>
            <a:r>
              <a:rPr lang="es-ES" dirty="0" smtClean="0"/>
              <a:t>TIPADO DINÁMICO:</a:t>
            </a:r>
            <a:endParaRPr lang="es-ES" dirty="0"/>
          </a:p>
        </p:txBody>
      </p:sp>
      <p:sp>
        <p:nvSpPr>
          <p:cNvPr id="7" name="Marcador de contenido 6"/>
          <p:cNvSpPr>
            <a:spLocks noGrp="1"/>
          </p:cNvSpPr>
          <p:nvPr>
            <p:ph sz="half" idx="2"/>
          </p:nvPr>
        </p:nvSpPr>
        <p:spPr/>
        <p:txBody>
          <a:bodyPr/>
          <a:lstStyle/>
          <a:p>
            <a:endParaRPr lang="es-ES"/>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l="5191" t="21330" r="7618" b="9914"/>
          <a:stretch/>
        </p:blipFill>
        <p:spPr>
          <a:xfrm>
            <a:off x="4708478" y="2224725"/>
            <a:ext cx="6645322" cy="3930191"/>
          </a:xfrm>
          <a:prstGeom prst="rect">
            <a:avLst/>
          </a:prstGeom>
          <a:ln>
            <a:solidFill>
              <a:srgbClr val="00B0F0"/>
            </a:solidFill>
          </a:ln>
        </p:spPr>
      </p:pic>
      <p:pic>
        <p:nvPicPr>
          <p:cNvPr id="8" name="Imagen 7"/>
          <p:cNvPicPr>
            <a:picLocks noChangeAspect="1"/>
          </p:cNvPicPr>
          <p:nvPr/>
        </p:nvPicPr>
        <p:blipFill>
          <a:blip r:embed="rId3"/>
          <a:stretch>
            <a:fillRect/>
          </a:stretch>
        </p:blipFill>
        <p:spPr>
          <a:xfrm flipH="1">
            <a:off x="838200" y="3082644"/>
            <a:ext cx="2516242" cy="2205596"/>
          </a:xfrm>
          <a:prstGeom prst="rect">
            <a:avLst/>
          </a:prstGeom>
        </p:spPr>
      </p:pic>
    </p:spTree>
    <p:extLst>
      <p:ext uri="{BB962C8B-B14F-4D97-AF65-F5344CB8AC3E}">
        <p14:creationId xmlns:p14="http://schemas.microsoft.com/office/powerpoint/2010/main" val="27488927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CARACTERÍSTICAS DE PYTHON</a:t>
            </a:r>
            <a:endParaRPr lang="es-PE" dirty="0"/>
          </a:p>
        </p:txBody>
      </p:sp>
      <p:sp>
        <p:nvSpPr>
          <p:cNvPr id="3" name="Marcador de contenido 2"/>
          <p:cNvSpPr>
            <a:spLocks noGrp="1"/>
          </p:cNvSpPr>
          <p:nvPr>
            <p:ph sz="half" idx="1"/>
          </p:nvPr>
        </p:nvSpPr>
        <p:spPr>
          <a:xfrm>
            <a:off x="838200" y="2224725"/>
            <a:ext cx="4828475" cy="3921434"/>
          </a:xfrm>
        </p:spPr>
        <p:txBody>
          <a:bodyPr>
            <a:noAutofit/>
          </a:bodyPr>
          <a:lstStyle/>
          <a:p>
            <a:r>
              <a:rPr lang="es-ES" dirty="0" smtClean="0"/>
              <a:t>MULTIPLATAFORMA:</a:t>
            </a:r>
          </a:p>
          <a:p>
            <a:endParaRPr lang="es-ES" dirty="0" smtClean="0"/>
          </a:p>
          <a:p>
            <a:pPr lvl="1">
              <a:buFont typeface="Courier New" panose="02070309020205020404" pitchFamily="49" charset="0"/>
              <a:buChar char="o"/>
            </a:pPr>
            <a:r>
              <a:rPr lang="es-ES" sz="2400" dirty="0"/>
              <a:t>Alta </a:t>
            </a:r>
            <a:r>
              <a:rPr lang="es-ES" sz="2400" dirty="0" smtClean="0"/>
              <a:t>Portabilidad.</a:t>
            </a:r>
          </a:p>
          <a:p>
            <a:pPr lvl="1">
              <a:buFont typeface="Courier New" panose="02070309020205020404" pitchFamily="49" charset="0"/>
              <a:buChar char="o"/>
            </a:pPr>
            <a:r>
              <a:rPr lang="es-ES" sz="2400" dirty="0" smtClean="0"/>
              <a:t>Presente </a:t>
            </a:r>
            <a:r>
              <a:rPr lang="es-ES" sz="2400" dirty="0"/>
              <a:t>en 99.99% en las distribuciones de </a:t>
            </a:r>
            <a:r>
              <a:rPr lang="es-ES" sz="2400" dirty="0" smtClean="0"/>
              <a:t>LINUX.</a:t>
            </a:r>
          </a:p>
          <a:p>
            <a:pPr lvl="1">
              <a:buFont typeface="Courier New" panose="02070309020205020404" pitchFamily="49" charset="0"/>
              <a:buChar char="o"/>
            </a:pPr>
            <a:r>
              <a:rPr lang="es-ES" sz="2400" dirty="0" smtClean="0"/>
              <a:t>Alta </a:t>
            </a:r>
            <a:r>
              <a:rPr lang="es-ES" sz="2400" dirty="0"/>
              <a:t>integración con </a:t>
            </a:r>
            <a:r>
              <a:rPr lang="es-ES" sz="2400" dirty="0" smtClean="0"/>
              <a:t>Windows.</a:t>
            </a:r>
          </a:p>
          <a:p>
            <a:pPr lvl="1">
              <a:buFont typeface="Courier New" panose="02070309020205020404" pitchFamily="49" charset="0"/>
              <a:buChar char="o"/>
            </a:pPr>
            <a:r>
              <a:rPr lang="es-ES" sz="2400" dirty="0" err="1" smtClean="0"/>
              <a:t>PDA’s</a:t>
            </a:r>
            <a:r>
              <a:rPr lang="es-ES" sz="2400" dirty="0"/>
              <a:t>, Celulares y </a:t>
            </a:r>
            <a:r>
              <a:rPr lang="es-ES" sz="2400" dirty="0" err="1" smtClean="0"/>
              <a:t>Tablets</a:t>
            </a:r>
            <a:r>
              <a:rPr lang="es-ES" sz="2400" dirty="0" smtClean="0"/>
              <a:t>.</a:t>
            </a:r>
            <a:endParaRPr lang="es-ES" sz="2400" dirty="0"/>
          </a:p>
          <a:p>
            <a:endParaRPr lang="es-ES" dirty="0"/>
          </a:p>
        </p:txBody>
      </p:sp>
      <p:pic>
        <p:nvPicPr>
          <p:cNvPr id="9" name="Imagen 8">
            <a:extLst>
              <a:ext uri="{FF2B5EF4-FFF2-40B4-BE49-F238E27FC236}">
                <a16:creationId xmlns:a16="http://schemas.microsoft.com/office/drawing/2014/main" id="{7935B562-F875-4977-AF91-F7061CC22DD7}"/>
              </a:ext>
            </a:extLst>
          </p:cNvPr>
          <p:cNvPicPr>
            <a:picLocks noChangeAspect="1"/>
          </p:cNvPicPr>
          <p:nvPr/>
        </p:nvPicPr>
        <p:blipFill rotWithShape="1">
          <a:blip r:embed="rId2"/>
          <a:srcRect r="83851"/>
          <a:stretch/>
        </p:blipFill>
        <p:spPr>
          <a:xfrm>
            <a:off x="5827176" y="2272714"/>
            <a:ext cx="1596425" cy="1795373"/>
          </a:xfrm>
          <a:prstGeom prst="rect">
            <a:avLst/>
          </a:prstGeom>
          <a:ln>
            <a:solidFill>
              <a:srgbClr val="00B0F0"/>
            </a:solidFill>
          </a:ln>
          <a:effectLst>
            <a:glow rad="63500">
              <a:schemeClr val="accent2">
                <a:satMod val="175000"/>
                <a:alpha val="40000"/>
              </a:schemeClr>
            </a:glow>
          </a:effectLst>
        </p:spPr>
      </p:pic>
      <p:pic>
        <p:nvPicPr>
          <p:cNvPr id="10" name="Imagen 9">
            <a:extLst>
              <a:ext uri="{FF2B5EF4-FFF2-40B4-BE49-F238E27FC236}">
                <a16:creationId xmlns:a16="http://schemas.microsoft.com/office/drawing/2014/main" id="{7935B562-F875-4977-AF91-F7061CC22DD7}"/>
              </a:ext>
            </a:extLst>
          </p:cNvPr>
          <p:cNvPicPr>
            <a:picLocks noChangeAspect="1"/>
          </p:cNvPicPr>
          <p:nvPr/>
        </p:nvPicPr>
        <p:blipFill rotWithShape="1">
          <a:blip r:embed="rId2"/>
          <a:srcRect l="15726" r="63014"/>
          <a:stretch/>
        </p:blipFill>
        <p:spPr>
          <a:xfrm>
            <a:off x="7653671" y="2272714"/>
            <a:ext cx="2101755" cy="1795373"/>
          </a:xfrm>
          <a:prstGeom prst="rect">
            <a:avLst/>
          </a:prstGeom>
          <a:ln>
            <a:solidFill>
              <a:srgbClr val="00B0F0"/>
            </a:solidFill>
          </a:ln>
          <a:effectLst>
            <a:glow rad="63500">
              <a:schemeClr val="accent2">
                <a:satMod val="175000"/>
                <a:alpha val="40000"/>
              </a:schemeClr>
            </a:glow>
          </a:effectLst>
        </p:spPr>
      </p:pic>
      <p:pic>
        <p:nvPicPr>
          <p:cNvPr id="11" name="Imagen 10">
            <a:extLst>
              <a:ext uri="{FF2B5EF4-FFF2-40B4-BE49-F238E27FC236}">
                <a16:creationId xmlns:a16="http://schemas.microsoft.com/office/drawing/2014/main" id="{7935B562-F875-4977-AF91-F7061CC22DD7}"/>
              </a:ext>
            </a:extLst>
          </p:cNvPr>
          <p:cNvPicPr>
            <a:picLocks noChangeAspect="1"/>
          </p:cNvPicPr>
          <p:nvPr/>
        </p:nvPicPr>
        <p:blipFill rotWithShape="1">
          <a:blip r:embed="rId2"/>
          <a:srcRect l="36985" t="5314" r="46311" b="6508"/>
          <a:stretch/>
        </p:blipFill>
        <p:spPr>
          <a:xfrm>
            <a:off x="9985496" y="2272200"/>
            <a:ext cx="1873829" cy="1796400"/>
          </a:xfrm>
          <a:prstGeom prst="rect">
            <a:avLst/>
          </a:prstGeom>
          <a:ln>
            <a:solidFill>
              <a:srgbClr val="00B0F0"/>
            </a:solidFill>
          </a:ln>
          <a:effectLst>
            <a:glow rad="63500">
              <a:schemeClr val="accent2">
                <a:satMod val="175000"/>
                <a:alpha val="40000"/>
              </a:schemeClr>
            </a:glow>
          </a:effectLst>
        </p:spPr>
      </p:pic>
      <p:pic>
        <p:nvPicPr>
          <p:cNvPr id="12" name="Imagen 11">
            <a:extLst>
              <a:ext uri="{FF2B5EF4-FFF2-40B4-BE49-F238E27FC236}">
                <a16:creationId xmlns:a16="http://schemas.microsoft.com/office/drawing/2014/main" id="{7935B562-F875-4977-AF91-F7061CC22DD7}"/>
              </a:ext>
            </a:extLst>
          </p:cNvPr>
          <p:cNvPicPr>
            <a:picLocks noChangeAspect="1"/>
          </p:cNvPicPr>
          <p:nvPr/>
        </p:nvPicPr>
        <p:blipFill rotWithShape="1">
          <a:blip r:embed="rId2"/>
          <a:srcRect l="54800" r="27529"/>
          <a:stretch/>
        </p:blipFill>
        <p:spPr>
          <a:xfrm>
            <a:off x="6346662" y="4303408"/>
            <a:ext cx="1746914" cy="1795373"/>
          </a:xfrm>
          <a:prstGeom prst="rect">
            <a:avLst/>
          </a:prstGeom>
          <a:ln>
            <a:solidFill>
              <a:srgbClr val="00B0F0"/>
            </a:solidFill>
          </a:ln>
          <a:effectLst>
            <a:glow rad="63500">
              <a:schemeClr val="accent2">
                <a:satMod val="175000"/>
                <a:alpha val="40000"/>
              </a:schemeClr>
            </a:glow>
          </a:effectLst>
        </p:spPr>
      </p:pic>
      <p:pic>
        <p:nvPicPr>
          <p:cNvPr id="13" name="Imagen 12">
            <a:extLst>
              <a:ext uri="{FF2B5EF4-FFF2-40B4-BE49-F238E27FC236}">
                <a16:creationId xmlns:a16="http://schemas.microsoft.com/office/drawing/2014/main" id="{7935B562-F875-4977-AF91-F7061CC22DD7}"/>
              </a:ext>
            </a:extLst>
          </p:cNvPr>
          <p:cNvPicPr>
            <a:picLocks noChangeAspect="1"/>
          </p:cNvPicPr>
          <p:nvPr/>
        </p:nvPicPr>
        <p:blipFill rotWithShape="1">
          <a:blip r:embed="rId2"/>
          <a:srcRect l="73349" t="12425" r="2460" b="7652"/>
          <a:stretch/>
        </p:blipFill>
        <p:spPr>
          <a:xfrm>
            <a:off x="8245976" y="4303408"/>
            <a:ext cx="2993997" cy="1796400"/>
          </a:xfrm>
          <a:prstGeom prst="rect">
            <a:avLst/>
          </a:prstGeom>
          <a:ln>
            <a:solidFill>
              <a:srgbClr val="00B0F0"/>
            </a:solidFill>
          </a:ln>
          <a:effectLst>
            <a:glow rad="63500">
              <a:schemeClr val="accent2">
                <a:satMod val="175000"/>
                <a:alpha val="40000"/>
              </a:schemeClr>
            </a:glow>
          </a:effectLst>
        </p:spPr>
      </p:pic>
    </p:spTree>
    <p:extLst>
      <p:ext uri="{BB962C8B-B14F-4D97-AF65-F5344CB8AC3E}">
        <p14:creationId xmlns:p14="http://schemas.microsoft.com/office/powerpoint/2010/main" val="1726754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CARACTERÍSTICAS DE PYTHON</a:t>
            </a:r>
            <a:endParaRPr lang="es-PE" dirty="0"/>
          </a:p>
        </p:txBody>
      </p:sp>
      <p:sp>
        <p:nvSpPr>
          <p:cNvPr id="3" name="Marcador de contenido 2"/>
          <p:cNvSpPr>
            <a:spLocks noGrp="1"/>
          </p:cNvSpPr>
          <p:nvPr>
            <p:ph sz="half" idx="1"/>
          </p:nvPr>
        </p:nvSpPr>
        <p:spPr>
          <a:xfrm>
            <a:off x="982639" y="2224725"/>
            <a:ext cx="5349922" cy="3921434"/>
          </a:xfrm>
        </p:spPr>
        <p:txBody>
          <a:bodyPr>
            <a:noAutofit/>
          </a:bodyPr>
          <a:lstStyle/>
          <a:p>
            <a:r>
              <a:rPr lang="es-ES" sz="2000" dirty="0" smtClean="0"/>
              <a:t>Sobrecarga </a:t>
            </a:r>
            <a:r>
              <a:rPr lang="es-ES" sz="2000" dirty="0"/>
              <a:t>de constructores, Herencia Múltiple, Encapsulación, Interfaces, </a:t>
            </a:r>
            <a:r>
              <a:rPr lang="es-ES" sz="2000" dirty="0" smtClean="0"/>
              <a:t>Polimorfismo.</a:t>
            </a:r>
          </a:p>
          <a:p>
            <a:pPr marL="0" indent="0">
              <a:buNone/>
            </a:pPr>
            <a:r>
              <a:rPr lang="es-ES" sz="2000" dirty="0" smtClean="0"/>
              <a:t>OTRAS CARACTERÍSTICAS:</a:t>
            </a:r>
          </a:p>
          <a:p>
            <a:r>
              <a:rPr lang="es-PE" sz="2000" dirty="0" err="1" smtClean="0"/>
              <a:t>OpenSource</a:t>
            </a:r>
            <a:endParaRPr lang="es-PE" sz="2000" dirty="0" smtClean="0"/>
          </a:p>
          <a:p>
            <a:r>
              <a:rPr lang="es-PE" sz="2000" dirty="0" smtClean="0"/>
              <a:t>Fácil </a:t>
            </a:r>
            <a:r>
              <a:rPr lang="es-PE" sz="2000" dirty="0"/>
              <a:t>de </a:t>
            </a:r>
            <a:r>
              <a:rPr lang="es-PE" sz="2000" dirty="0" smtClean="0"/>
              <a:t>aprender</a:t>
            </a:r>
          </a:p>
          <a:p>
            <a:r>
              <a:rPr lang="es-PE" sz="2000" dirty="0" smtClean="0"/>
              <a:t>Librería </a:t>
            </a:r>
            <a:r>
              <a:rPr lang="es-PE" sz="2000" dirty="0"/>
              <a:t>estándar muy </a:t>
            </a:r>
            <a:r>
              <a:rPr lang="es-PE" sz="2000" dirty="0" smtClean="0"/>
              <a:t>amplia</a:t>
            </a:r>
          </a:p>
          <a:p>
            <a:r>
              <a:rPr lang="es-PE" sz="2000" dirty="0" smtClean="0"/>
              <a:t>Versátil</a:t>
            </a:r>
          </a:p>
          <a:p>
            <a:r>
              <a:rPr lang="es-PE" sz="2000" dirty="0" smtClean="0"/>
              <a:t>Aplicaciones de escritorio, aplicaciones de servidor, aplicaciones web</a:t>
            </a:r>
          </a:p>
          <a:p>
            <a:endParaRPr lang="es-ES" sz="2000" dirty="0" smtClean="0"/>
          </a:p>
          <a:p>
            <a:pPr marL="0" indent="0">
              <a:buNone/>
            </a:pPr>
            <a:endParaRPr lang="es-ES" sz="2000" dirty="0" smtClean="0"/>
          </a:p>
          <a:p>
            <a:endParaRPr lang="es-ES" sz="2000" dirty="0" smtClean="0"/>
          </a:p>
        </p:txBody>
      </p:sp>
      <p:pic>
        <p:nvPicPr>
          <p:cNvPr id="4" name="Imagen 3"/>
          <p:cNvPicPr>
            <a:picLocks noChangeAspect="1"/>
          </p:cNvPicPr>
          <p:nvPr/>
        </p:nvPicPr>
        <p:blipFill>
          <a:blip r:embed="rId2"/>
          <a:stretch>
            <a:fillRect/>
          </a:stretch>
        </p:blipFill>
        <p:spPr>
          <a:xfrm>
            <a:off x="6965836" y="2656962"/>
            <a:ext cx="4776498" cy="30569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927396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¿QUIÉNES USAN PYTHON?</a:t>
            </a:r>
            <a:endParaRPr lang="es-PE" dirty="0"/>
          </a:p>
        </p:txBody>
      </p:sp>
      <p:sp>
        <p:nvSpPr>
          <p:cNvPr id="3" name="Marcador de contenido 2"/>
          <p:cNvSpPr>
            <a:spLocks noGrp="1"/>
          </p:cNvSpPr>
          <p:nvPr>
            <p:ph idx="1"/>
          </p:nvPr>
        </p:nvSpPr>
        <p:spPr/>
        <p:txBody>
          <a:bodyPr/>
          <a:lstStyle/>
          <a:p>
            <a:endParaRPr lang="es-ES"/>
          </a:p>
        </p:txBody>
      </p:sp>
      <p:pic>
        <p:nvPicPr>
          <p:cNvPr id="6" name="Imagen 5">
            <a:extLst>
              <a:ext uri="{FF2B5EF4-FFF2-40B4-BE49-F238E27FC236}">
                <a16:creationId xmlns:a16="http://schemas.microsoft.com/office/drawing/2014/main" id="{F531B6CC-9097-466B-9561-5E321BA0EEF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879979" y="2129050"/>
            <a:ext cx="6473821" cy="4412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n 6"/>
          <p:cNvPicPr>
            <a:picLocks noChangeAspect="1"/>
          </p:cNvPicPr>
          <p:nvPr/>
        </p:nvPicPr>
        <p:blipFill>
          <a:blip r:embed="rId4"/>
          <a:stretch>
            <a:fillRect/>
          </a:stretch>
        </p:blipFill>
        <p:spPr>
          <a:xfrm flipH="1">
            <a:off x="838200" y="2822403"/>
            <a:ext cx="2901287" cy="2543105"/>
          </a:xfrm>
          <a:prstGeom prst="rect">
            <a:avLst/>
          </a:prstGeom>
        </p:spPr>
      </p:pic>
    </p:spTree>
    <p:extLst>
      <p:ext uri="{BB962C8B-B14F-4D97-AF65-F5344CB8AC3E}">
        <p14:creationId xmlns:p14="http://schemas.microsoft.com/office/powerpoint/2010/main" val="8827794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607342" y="2070409"/>
            <a:ext cx="7746457" cy="4075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ítulo 1"/>
          <p:cNvSpPr>
            <a:spLocks noGrp="1"/>
          </p:cNvSpPr>
          <p:nvPr>
            <p:ph type="title"/>
          </p:nvPr>
        </p:nvSpPr>
        <p:spPr/>
        <p:txBody>
          <a:bodyPr/>
          <a:lstStyle/>
          <a:p>
            <a:r>
              <a:rPr lang="es-PE" dirty="0" smtClean="0"/>
              <a:t>APLICACIONES CON PYTHON</a:t>
            </a:r>
            <a:endParaRPr lang="es-PE" dirty="0"/>
          </a:p>
        </p:txBody>
      </p:sp>
      <p:sp>
        <p:nvSpPr>
          <p:cNvPr id="10" name="Marcador de contenido 9"/>
          <p:cNvSpPr>
            <a:spLocks noGrp="1"/>
          </p:cNvSpPr>
          <p:nvPr>
            <p:ph sz="half" idx="1"/>
          </p:nvPr>
        </p:nvSpPr>
        <p:spPr>
          <a:xfrm>
            <a:off x="3831893" y="2251881"/>
            <a:ext cx="2991988" cy="4076029"/>
          </a:xfrm>
        </p:spPr>
        <p:txBody>
          <a:bodyPr>
            <a:normAutofit fontScale="85000" lnSpcReduction="20000"/>
          </a:bodyPr>
          <a:lstStyle/>
          <a:p>
            <a:r>
              <a:rPr lang="es-ES" dirty="0" err="1" smtClean="0"/>
              <a:t>Blender</a:t>
            </a:r>
            <a:r>
              <a:rPr lang="es-ES" dirty="0" smtClean="0"/>
              <a:t>, Maya</a:t>
            </a:r>
          </a:p>
          <a:p>
            <a:r>
              <a:rPr lang="es-ES" dirty="0" err="1" smtClean="0"/>
              <a:t>OpenOffice</a:t>
            </a:r>
            <a:endParaRPr lang="es-ES" dirty="0" smtClean="0"/>
          </a:p>
          <a:p>
            <a:r>
              <a:rPr lang="es-ES" dirty="0" smtClean="0"/>
              <a:t>Zope/</a:t>
            </a:r>
            <a:r>
              <a:rPr lang="es-ES" dirty="0" err="1" smtClean="0"/>
              <a:t>Plone</a:t>
            </a:r>
            <a:endParaRPr lang="es-ES" dirty="0" smtClean="0"/>
          </a:p>
          <a:p>
            <a:r>
              <a:rPr lang="es-ES" dirty="0" err="1" smtClean="0"/>
              <a:t>BitTorrent</a:t>
            </a:r>
            <a:endParaRPr lang="es-ES" dirty="0" smtClean="0"/>
          </a:p>
          <a:p>
            <a:r>
              <a:rPr lang="es-ES" dirty="0" err="1" smtClean="0"/>
              <a:t>MoinMoin</a:t>
            </a:r>
            <a:endParaRPr lang="es-ES" dirty="0" smtClean="0"/>
          </a:p>
          <a:p>
            <a:r>
              <a:rPr lang="es-ES" dirty="0" err="1" smtClean="0"/>
              <a:t>Mailman</a:t>
            </a:r>
            <a:endParaRPr lang="es-ES" dirty="0" smtClean="0"/>
          </a:p>
          <a:p>
            <a:r>
              <a:rPr lang="es-ES" dirty="0" smtClean="0"/>
              <a:t>Chandler</a:t>
            </a:r>
          </a:p>
          <a:p>
            <a:r>
              <a:rPr lang="es-ES" dirty="0" err="1" smtClean="0"/>
              <a:t>Gimp</a:t>
            </a:r>
            <a:endParaRPr lang="es-ES" dirty="0" smtClean="0"/>
          </a:p>
          <a:p>
            <a:r>
              <a:rPr lang="es-ES" dirty="0" err="1" smtClean="0"/>
              <a:t>Gnumeric</a:t>
            </a:r>
            <a:endParaRPr lang="es-ES" dirty="0" smtClean="0"/>
          </a:p>
          <a:p>
            <a:r>
              <a:rPr lang="es-ES" dirty="0" smtClean="0"/>
              <a:t>Anaconda, Portage, </a:t>
            </a:r>
            <a:r>
              <a:rPr lang="es-ES" dirty="0" err="1" smtClean="0"/>
              <a:t>Yum</a:t>
            </a:r>
            <a:endParaRPr lang="es-ES" dirty="0" smtClean="0"/>
          </a:p>
          <a:p>
            <a:r>
              <a:rPr lang="es-ES" dirty="0" smtClean="0"/>
              <a:t>Trac</a:t>
            </a:r>
            <a:endParaRPr lang="es-ES" dirty="0"/>
          </a:p>
        </p:txBody>
      </p:sp>
      <p:pic>
        <p:nvPicPr>
          <p:cNvPr id="15" name="Imagen 14"/>
          <p:cNvPicPr>
            <a:picLocks noChangeAspect="1"/>
          </p:cNvPicPr>
          <p:nvPr/>
        </p:nvPicPr>
        <p:blipFill>
          <a:blip r:embed="rId4"/>
          <a:stretch>
            <a:fillRect/>
          </a:stretch>
        </p:blipFill>
        <p:spPr>
          <a:xfrm flipH="1">
            <a:off x="603443" y="3029803"/>
            <a:ext cx="2575018" cy="2257116"/>
          </a:xfrm>
          <a:prstGeom prst="rect">
            <a:avLst/>
          </a:prstGeom>
        </p:spPr>
      </p:pic>
    </p:spTree>
    <p:extLst>
      <p:ext uri="{BB962C8B-B14F-4D97-AF65-F5344CB8AC3E}">
        <p14:creationId xmlns:p14="http://schemas.microsoft.com/office/powerpoint/2010/main" val="3828515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CISCO NETWORKING ACADEMY</a:t>
            </a:r>
            <a:endParaRPr lang="es-PE" dirty="0"/>
          </a:p>
        </p:txBody>
      </p:sp>
      <p:sp>
        <p:nvSpPr>
          <p:cNvPr id="4" name="Marcador de contenido 3"/>
          <p:cNvSpPr>
            <a:spLocks noGrp="1"/>
          </p:cNvSpPr>
          <p:nvPr>
            <p:ph sz="half" idx="1"/>
          </p:nvPr>
        </p:nvSpPr>
        <p:spPr/>
        <p:txBody>
          <a:bodyPr>
            <a:normAutofit/>
          </a:bodyPr>
          <a:lstStyle/>
          <a:p>
            <a:pPr marL="0" indent="0">
              <a:buNone/>
            </a:pPr>
            <a:r>
              <a:rPr lang="es-PE" sz="2200" b="1" dirty="0" smtClean="0"/>
              <a:t>UNA </a:t>
            </a:r>
            <a:r>
              <a:rPr lang="es-PE" sz="2200" b="1" dirty="0"/>
              <a:t>OPORTUNIDAD DE POR VIDA</a:t>
            </a:r>
          </a:p>
          <a:p>
            <a:pPr marL="0" indent="0">
              <a:buNone/>
            </a:pPr>
            <a:r>
              <a:rPr lang="es-PE" sz="2200" dirty="0" smtClean="0"/>
              <a:t>Durante </a:t>
            </a:r>
            <a:r>
              <a:rPr lang="es-PE" sz="2200" dirty="0"/>
              <a:t>20 años, Cisco </a:t>
            </a:r>
            <a:r>
              <a:rPr lang="es-PE" sz="2200" dirty="0" err="1"/>
              <a:t>Networking</a:t>
            </a:r>
            <a:r>
              <a:rPr lang="es-PE" sz="2200" dirty="0"/>
              <a:t> </a:t>
            </a:r>
            <a:r>
              <a:rPr lang="es-PE" sz="2200" dirty="0" err="1"/>
              <a:t>Academy</a:t>
            </a:r>
            <a:r>
              <a:rPr lang="es-PE" sz="2200" dirty="0"/>
              <a:t> les ha cambiado la vida a 9.2 millones de estudiantes en 180 países al ofrecerles educación, capacitación técnica y orientación en desarrollo profesional</a:t>
            </a:r>
            <a:r>
              <a:rPr lang="es-PE" sz="2200" dirty="0" smtClean="0"/>
              <a:t>.</a:t>
            </a:r>
          </a:p>
          <a:p>
            <a:pPr marL="0" indent="0">
              <a:buNone/>
            </a:pPr>
            <a:endParaRPr lang="es-PE" sz="2200" dirty="0"/>
          </a:p>
          <a:p>
            <a:pPr marL="0" indent="0">
              <a:buNone/>
            </a:pPr>
            <a:r>
              <a:rPr lang="es-ES" sz="2200" dirty="0" smtClean="0">
                <a:hlinkClick r:id="rId2"/>
              </a:rPr>
              <a:t>https</a:t>
            </a:r>
            <a:r>
              <a:rPr lang="es-ES" sz="2200" dirty="0">
                <a:hlinkClick r:id="rId2"/>
              </a:rPr>
              <a:t>://www.netacad.com/es</a:t>
            </a:r>
            <a:endParaRPr lang="es-ES" sz="2200" dirty="0"/>
          </a:p>
          <a:p>
            <a:endParaRPr lang="es-ES" sz="2200" dirty="0"/>
          </a:p>
        </p:txBody>
      </p:sp>
      <p:sp>
        <p:nvSpPr>
          <p:cNvPr id="6" name="Marcador de contenido 5"/>
          <p:cNvSpPr>
            <a:spLocks noGrp="1"/>
          </p:cNvSpPr>
          <p:nvPr>
            <p:ph sz="half" idx="2"/>
          </p:nvPr>
        </p:nvSpPr>
        <p:spPr/>
        <p:txBody>
          <a:bodyPr/>
          <a:lstStyle/>
          <a:p>
            <a:endParaRPr lang="es-ES"/>
          </a:p>
        </p:txBody>
      </p:sp>
      <p:pic>
        <p:nvPicPr>
          <p:cNvPr id="11" name="Marcador de contenido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861922"/>
            <a:ext cx="5018087" cy="2647040"/>
          </a:xfrm>
          <a:prstGeom prst="rect">
            <a:avLst/>
          </a:prstGeom>
        </p:spPr>
      </p:pic>
    </p:spTree>
    <p:extLst>
      <p:ext uri="{BB962C8B-B14F-4D97-AF65-F5344CB8AC3E}">
        <p14:creationId xmlns:p14="http://schemas.microsoft.com/office/powerpoint/2010/main" val="3508915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7560" y="0"/>
            <a:ext cx="12192000" cy="6858000"/>
          </a:xfrm>
          <a:prstGeom prst="rect">
            <a:avLst/>
          </a:prstGeom>
        </p:spPr>
      </p:pic>
    </p:spTree>
    <p:extLst>
      <p:ext uri="{BB962C8B-B14F-4D97-AF65-F5344CB8AC3E}">
        <p14:creationId xmlns:p14="http://schemas.microsoft.com/office/powerpoint/2010/main" val="145404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1248"/>
            <a:ext cx="12192000" cy="6856752"/>
          </a:xfrm>
          <a:prstGeom prst="rect">
            <a:avLst/>
          </a:prstGeom>
        </p:spPr>
      </p:pic>
      <p:sp>
        <p:nvSpPr>
          <p:cNvPr id="6" name="2 Marcador de contenido"/>
          <p:cNvSpPr txBox="1">
            <a:spLocks/>
          </p:cNvSpPr>
          <p:nvPr/>
        </p:nvSpPr>
        <p:spPr>
          <a:xfrm>
            <a:off x="603953" y="1377263"/>
            <a:ext cx="2971767" cy="42654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sz="2000" b="1" dirty="0" smtClean="0"/>
              <a:t>d17036@idat.edu.pe</a:t>
            </a:r>
            <a:endParaRPr lang="es-ES" sz="2000" dirty="0"/>
          </a:p>
        </p:txBody>
      </p:sp>
      <p:sp>
        <p:nvSpPr>
          <p:cNvPr id="7" name="2 Marcador de contenido"/>
          <p:cNvSpPr txBox="1">
            <a:spLocks/>
          </p:cNvSpPr>
          <p:nvPr/>
        </p:nvSpPr>
        <p:spPr>
          <a:xfrm>
            <a:off x="603952" y="2307868"/>
            <a:ext cx="2971767" cy="42654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sz="2000" b="1" dirty="0" smtClean="0"/>
              <a:t>*********</a:t>
            </a:r>
            <a:endParaRPr lang="es-ES" sz="2000" dirty="0"/>
          </a:p>
        </p:txBody>
      </p:sp>
    </p:spTree>
    <p:extLst>
      <p:ext uri="{BB962C8B-B14F-4D97-AF65-F5344CB8AC3E}">
        <p14:creationId xmlns:p14="http://schemas.microsoft.com/office/powerpoint/2010/main" val="4183096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LOGRO DE APRENDIZAJE</a:t>
            </a:r>
            <a:endParaRPr lang="es-PE" dirty="0"/>
          </a:p>
        </p:txBody>
      </p:sp>
      <p:sp>
        <p:nvSpPr>
          <p:cNvPr id="3" name="Marcador de contenido 2"/>
          <p:cNvSpPr>
            <a:spLocks noGrp="1"/>
          </p:cNvSpPr>
          <p:nvPr>
            <p:ph sz="half" idx="1"/>
          </p:nvPr>
        </p:nvSpPr>
        <p:spPr>
          <a:xfrm>
            <a:off x="838200" y="2726919"/>
            <a:ext cx="5181600" cy="3419239"/>
          </a:xfrm>
        </p:spPr>
        <p:txBody>
          <a:bodyPr/>
          <a:lstStyle/>
          <a:p>
            <a:r>
              <a:rPr lang="es-US" dirty="0" smtClean="0"/>
              <a:t>Explica </a:t>
            </a:r>
            <a:r>
              <a:rPr lang="es-US" dirty="0"/>
              <a:t>los conceptos básicos de la programación y como se representa la información.</a:t>
            </a:r>
            <a:endParaRPr lang="es-ES" dirty="0"/>
          </a:p>
          <a:p>
            <a:endParaRPr lang="es-PE"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52585"/>
            <a:ext cx="5334000" cy="32657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025630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90610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34148"/>
            <a:ext cx="12192000" cy="6823851"/>
          </a:xfrm>
          <a:prstGeom prst="rect">
            <a:avLst/>
          </a:prstGeom>
        </p:spPr>
      </p:pic>
    </p:spTree>
    <p:extLst>
      <p:ext uri="{BB962C8B-B14F-4D97-AF65-F5344CB8AC3E}">
        <p14:creationId xmlns:p14="http://schemas.microsoft.com/office/powerpoint/2010/main" val="3935471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S" dirty="0"/>
              <a:t>ENTORNO EDUBE SANDBOX</a:t>
            </a:r>
            <a:endParaRPr lang="es-ES" dirty="0"/>
          </a:p>
        </p:txBody>
      </p:sp>
      <p:sp>
        <p:nvSpPr>
          <p:cNvPr id="3" name="Marcador de contenido 2"/>
          <p:cNvSpPr>
            <a:spLocks noGrp="1"/>
          </p:cNvSpPr>
          <p:nvPr>
            <p:ph idx="1"/>
          </p:nvPr>
        </p:nvSpPr>
        <p:spPr/>
        <p:txBody>
          <a:bodyPr/>
          <a:lstStyle/>
          <a:p>
            <a:endParaRPr lang="es-ES"/>
          </a:p>
        </p:txBody>
      </p:sp>
      <p:pic>
        <p:nvPicPr>
          <p:cNvPr id="4" name="Imagen 3"/>
          <p:cNvPicPr>
            <a:picLocks noChangeAspect="1"/>
          </p:cNvPicPr>
          <p:nvPr/>
        </p:nvPicPr>
        <p:blipFill>
          <a:blip r:embed="rId2"/>
          <a:stretch>
            <a:fillRect/>
          </a:stretch>
        </p:blipFill>
        <p:spPr>
          <a:xfrm>
            <a:off x="1360482" y="2011453"/>
            <a:ext cx="7698324" cy="2809774"/>
          </a:xfrm>
          <a:prstGeom prst="rect">
            <a:avLst/>
          </a:prstGeom>
          <a:ln>
            <a:solidFill>
              <a:srgbClr val="00B0F0"/>
            </a:solidFill>
          </a:ln>
        </p:spPr>
      </p:pic>
      <p:pic>
        <p:nvPicPr>
          <p:cNvPr id="5" name="Imagen 4"/>
          <p:cNvPicPr>
            <a:picLocks noChangeAspect="1"/>
          </p:cNvPicPr>
          <p:nvPr/>
        </p:nvPicPr>
        <p:blipFill rotWithShape="1">
          <a:blip r:embed="rId3"/>
          <a:srcRect t="12515" r="3991" b="8338"/>
          <a:stretch/>
        </p:blipFill>
        <p:spPr>
          <a:xfrm>
            <a:off x="1360482" y="5076966"/>
            <a:ext cx="7698324" cy="1433016"/>
          </a:xfrm>
          <a:prstGeom prst="rect">
            <a:avLst/>
          </a:prstGeom>
          <a:ln>
            <a:solidFill>
              <a:srgbClr val="00B0F0"/>
            </a:solidFill>
          </a:ln>
        </p:spPr>
      </p:pic>
      <p:pic>
        <p:nvPicPr>
          <p:cNvPr id="6" name="Marcador de contenido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634" y="2914114"/>
            <a:ext cx="2019166" cy="2542654"/>
          </a:xfrm>
          <a:prstGeom prst="rect">
            <a:avLst/>
          </a:prstGeom>
        </p:spPr>
      </p:pic>
    </p:spTree>
    <p:extLst>
      <p:ext uri="{BB962C8B-B14F-4D97-AF65-F5344CB8AC3E}">
        <p14:creationId xmlns:p14="http://schemas.microsoft.com/office/powerpoint/2010/main" val="736497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9834" b="5886"/>
          <a:stretch/>
        </p:blipFill>
        <p:spPr>
          <a:xfrm>
            <a:off x="-1992" y="-27384"/>
            <a:ext cx="12193992" cy="6885384"/>
          </a:xfrm>
          <a:prstGeom prst="rect">
            <a:avLst/>
          </a:prstGeom>
        </p:spPr>
      </p:pic>
    </p:spTree>
    <p:extLst>
      <p:ext uri="{BB962C8B-B14F-4D97-AF65-F5344CB8AC3E}">
        <p14:creationId xmlns:p14="http://schemas.microsoft.com/office/powerpoint/2010/main" val="3634750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9641" b="6688"/>
          <a:stretch/>
        </p:blipFill>
        <p:spPr>
          <a:xfrm>
            <a:off x="18038" y="-27384"/>
            <a:ext cx="12173962" cy="6885384"/>
          </a:xfrm>
          <a:prstGeom prst="rect">
            <a:avLst/>
          </a:prstGeom>
        </p:spPr>
      </p:pic>
    </p:spTree>
    <p:extLst>
      <p:ext uri="{BB962C8B-B14F-4D97-AF65-F5344CB8AC3E}">
        <p14:creationId xmlns:p14="http://schemas.microsoft.com/office/powerpoint/2010/main" val="1323115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PARA INICIAR EL CURSO:</a:t>
            </a:r>
            <a:endParaRPr lang="es-ES" dirty="0"/>
          </a:p>
        </p:txBody>
      </p:sp>
      <p:sp>
        <p:nvSpPr>
          <p:cNvPr id="3" name="Marcador de contenido 2"/>
          <p:cNvSpPr>
            <a:spLocks noGrp="1"/>
          </p:cNvSpPr>
          <p:nvPr>
            <p:ph idx="1"/>
          </p:nvPr>
        </p:nvSpPr>
        <p:spPr/>
        <p:txBody>
          <a:bodyPr/>
          <a:lstStyle/>
          <a:p>
            <a:endParaRPr lang="es-ES" dirty="0"/>
          </a:p>
        </p:txBody>
      </p:sp>
      <p:pic>
        <p:nvPicPr>
          <p:cNvPr id="4" name="Marcador de contenido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0956" y="2452427"/>
            <a:ext cx="2752433" cy="3466027"/>
          </a:xfrm>
          <a:prstGeom prst="rect">
            <a:avLst/>
          </a:prstGeom>
        </p:spPr>
      </p:pic>
      <p:pic>
        <p:nvPicPr>
          <p:cNvPr id="5" name="Imagen 4"/>
          <p:cNvPicPr>
            <a:picLocks noChangeAspect="1"/>
          </p:cNvPicPr>
          <p:nvPr/>
        </p:nvPicPr>
        <p:blipFill>
          <a:blip r:embed="rId3"/>
          <a:stretch>
            <a:fillRect/>
          </a:stretch>
        </p:blipFill>
        <p:spPr>
          <a:xfrm>
            <a:off x="1435177" y="1922366"/>
            <a:ext cx="5716900" cy="3554971"/>
          </a:xfrm>
          <a:prstGeom prst="rect">
            <a:avLst/>
          </a:prstGeom>
          <a:ln>
            <a:solidFill>
              <a:srgbClr val="00B0F0"/>
            </a:solidFill>
          </a:ln>
        </p:spPr>
      </p:pic>
      <p:pic>
        <p:nvPicPr>
          <p:cNvPr id="6" name="Imagen 5"/>
          <p:cNvPicPr>
            <a:picLocks noChangeAspect="1"/>
          </p:cNvPicPr>
          <p:nvPr/>
        </p:nvPicPr>
        <p:blipFill rotWithShape="1">
          <a:blip r:embed="rId4"/>
          <a:srcRect r="9486"/>
          <a:stretch/>
        </p:blipFill>
        <p:spPr>
          <a:xfrm>
            <a:off x="1440499" y="5626987"/>
            <a:ext cx="5716800" cy="1047766"/>
          </a:xfrm>
          <a:prstGeom prst="rect">
            <a:avLst/>
          </a:prstGeom>
          <a:ln>
            <a:solidFill>
              <a:srgbClr val="00B0F0"/>
            </a:solidFill>
          </a:ln>
        </p:spPr>
      </p:pic>
    </p:spTree>
    <p:extLst>
      <p:ext uri="{BB962C8B-B14F-4D97-AF65-F5344CB8AC3E}">
        <p14:creationId xmlns:p14="http://schemas.microsoft.com/office/powerpoint/2010/main" val="36773384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9641" b="13579"/>
          <a:stretch/>
        </p:blipFill>
        <p:spPr>
          <a:xfrm>
            <a:off x="0" y="-27384"/>
            <a:ext cx="12192000" cy="6885384"/>
          </a:xfrm>
          <a:prstGeom prst="rect">
            <a:avLst/>
          </a:prstGeom>
        </p:spPr>
      </p:pic>
    </p:spTree>
    <p:extLst>
      <p:ext uri="{BB962C8B-B14F-4D97-AF65-F5344CB8AC3E}">
        <p14:creationId xmlns:p14="http://schemas.microsoft.com/office/powerpoint/2010/main" val="3925107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118" y="0"/>
            <a:ext cx="12185882" cy="6858000"/>
          </a:xfrm>
          <a:prstGeom prst="rect">
            <a:avLst/>
          </a:prstGeom>
        </p:spPr>
      </p:pic>
    </p:spTree>
    <p:extLst>
      <p:ext uri="{BB962C8B-B14F-4D97-AF65-F5344CB8AC3E}">
        <p14:creationId xmlns:p14="http://schemas.microsoft.com/office/powerpoint/2010/main" val="39815700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22930" b="5019"/>
          <a:stretch/>
        </p:blipFill>
        <p:spPr>
          <a:xfrm>
            <a:off x="3450608" y="2486375"/>
            <a:ext cx="4185882" cy="3518640"/>
          </a:xfrm>
          <a:prstGeom prst="rect">
            <a:avLst/>
          </a:prstGeom>
        </p:spPr>
      </p:pic>
    </p:spTree>
    <p:extLst>
      <p:ext uri="{BB962C8B-B14F-4D97-AF65-F5344CB8AC3E}">
        <p14:creationId xmlns:p14="http://schemas.microsoft.com/office/powerpoint/2010/main" val="3126902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CONTENIDOS</a:t>
            </a:r>
            <a:endParaRPr lang="es-PE" dirty="0"/>
          </a:p>
        </p:txBody>
      </p:sp>
      <p:sp>
        <p:nvSpPr>
          <p:cNvPr id="3" name="Marcador de contenido 2"/>
          <p:cNvSpPr>
            <a:spLocks noGrp="1"/>
          </p:cNvSpPr>
          <p:nvPr>
            <p:ph sz="half" idx="1"/>
          </p:nvPr>
        </p:nvSpPr>
        <p:spPr/>
        <p:txBody>
          <a:bodyPr>
            <a:normAutofit/>
          </a:bodyPr>
          <a:lstStyle/>
          <a:p>
            <a:pPr marL="0" indent="0">
              <a:buNone/>
            </a:pPr>
            <a:r>
              <a:rPr lang="es-PE" b="1" dirty="0" smtClean="0"/>
              <a:t>ESTRUCTURA DE CONTROL II</a:t>
            </a:r>
          </a:p>
          <a:p>
            <a:pPr marL="263525" indent="-263525">
              <a:buFont typeface="Arial" charset="0"/>
              <a:buChar char="•"/>
            </a:pPr>
            <a:r>
              <a:rPr lang="es-US" dirty="0" smtClean="0"/>
              <a:t>Breve </a:t>
            </a:r>
            <a:r>
              <a:rPr lang="es-US" dirty="0"/>
              <a:t>introducción de los Lenguajes de Programación</a:t>
            </a:r>
          </a:p>
          <a:p>
            <a:pPr marL="263525" indent="-263525">
              <a:buFont typeface="Arial" charset="0"/>
              <a:buChar char="•"/>
            </a:pPr>
            <a:r>
              <a:rPr lang="es-US" dirty="0"/>
              <a:t>¿Qué es Python?</a:t>
            </a:r>
          </a:p>
          <a:p>
            <a:pPr marL="263525" indent="-263525">
              <a:buFont typeface="Arial" charset="0"/>
              <a:buChar char="•"/>
            </a:pPr>
            <a:r>
              <a:rPr lang="es-US" dirty="0"/>
              <a:t>Tipos de Python</a:t>
            </a:r>
          </a:p>
          <a:p>
            <a:pPr marL="263525" indent="-263525">
              <a:buFont typeface="Arial" charset="0"/>
              <a:buChar char="•"/>
            </a:pPr>
            <a:r>
              <a:rPr lang="es-US" dirty="0"/>
              <a:t>Diferencia entre intérprete y compilador</a:t>
            </a:r>
          </a:p>
          <a:p>
            <a:pPr marL="263525" indent="-263525">
              <a:buFont typeface="Arial" charset="0"/>
              <a:buChar char="•"/>
            </a:pPr>
            <a:r>
              <a:rPr lang="es-US" dirty="0"/>
              <a:t>¿Cómo acceder al entorno </a:t>
            </a:r>
            <a:r>
              <a:rPr lang="es-US" dirty="0" err="1"/>
              <a:t>Edube</a:t>
            </a:r>
            <a:r>
              <a:rPr lang="es-US" dirty="0"/>
              <a:t> </a:t>
            </a:r>
            <a:r>
              <a:rPr lang="es-US" dirty="0" err="1"/>
              <a:t>Sandbox</a:t>
            </a:r>
            <a:r>
              <a:rPr lang="es-US" dirty="0"/>
              <a:t> desde el </a:t>
            </a:r>
            <a:r>
              <a:rPr lang="es-US" dirty="0" err="1"/>
              <a:t>Netacad</a:t>
            </a:r>
            <a:endParaRPr lang="es-ES" sz="2000" dirty="0"/>
          </a:p>
          <a:p>
            <a:endParaRPr lang="es-PE" dirty="0"/>
          </a:p>
        </p:txBody>
      </p:sp>
      <p:pic>
        <p:nvPicPr>
          <p:cNvPr id="7" name="Marcador de conteni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31142"/>
            <a:ext cx="5181600" cy="29086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26442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¿QUÉ ES UN LENGUAJE DE PROGRAMACIÓN?</a:t>
            </a:r>
            <a:endParaRPr lang="es-PE" dirty="0"/>
          </a:p>
        </p:txBody>
      </p:sp>
      <p:sp>
        <p:nvSpPr>
          <p:cNvPr id="3" name="Marcador de contenido 2"/>
          <p:cNvSpPr>
            <a:spLocks noGrp="1"/>
          </p:cNvSpPr>
          <p:nvPr>
            <p:ph sz="half" idx="1"/>
          </p:nvPr>
        </p:nvSpPr>
        <p:spPr/>
        <p:txBody>
          <a:bodyPr>
            <a:normAutofit lnSpcReduction="10000"/>
          </a:bodyPr>
          <a:lstStyle/>
          <a:p>
            <a:r>
              <a:rPr lang="es-PE" dirty="0" smtClean="0"/>
              <a:t>Un </a:t>
            </a:r>
            <a:r>
              <a:rPr lang="es-PE" dirty="0"/>
              <a:t>lenguaje de programación es un lenguaje formal que especifica una serie de instrucciones para que una computadora produzca diversas clases de datos. Los lenguajes de programación pueden usarse para crear programas que pongan en práctica algoritmos específicos los cuales controlan el comportamiento físico y lógico de una computadora.</a:t>
            </a:r>
            <a:endParaRPr lang="es-ES" dirty="0"/>
          </a:p>
          <a:p>
            <a:endParaRPr lang="es-PE" dirty="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2257736"/>
            <a:ext cx="3340344" cy="835086"/>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4951" y="2127637"/>
            <a:ext cx="1656184" cy="1656184"/>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421" y="3619077"/>
            <a:ext cx="2537933" cy="1221261"/>
          </a:xfrm>
          <a:prstGeom prst="rect">
            <a:avLst/>
          </a:prstGeom>
        </p:spPr>
      </p:pic>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1895" y="4192266"/>
            <a:ext cx="1555419" cy="1166564"/>
          </a:xfrm>
          <a:prstGeom prst="rect">
            <a:avLst/>
          </a:prstGeom>
        </p:spPr>
      </p:pic>
      <p:pic>
        <p:nvPicPr>
          <p:cNvPr id="14" name="Imagen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4292" y="5129808"/>
            <a:ext cx="1728192" cy="1728192"/>
          </a:xfrm>
          <a:prstGeom prst="rect">
            <a:avLst/>
          </a:prstGeom>
        </p:spPr>
      </p:pic>
      <p:pic>
        <p:nvPicPr>
          <p:cNvPr id="15" name="Imagen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8681" y="5761196"/>
            <a:ext cx="1715151" cy="903620"/>
          </a:xfrm>
          <a:prstGeom prst="rect">
            <a:avLst/>
          </a:prstGeom>
        </p:spPr>
      </p:pic>
    </p:spTree>
    <p:extLst>
      <p:ext uri="{BB962C8B-B14F-4D97-AF65-F5344CB8AC3E}">
        <p14:creationId xmlns:p14="http://schemas.microsoft.com/office/powerpoint/2010/main" val="473864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¿QUÉ ES PROGRAMAR?</a:t>
            </a:r>
            <a:endParaRPr lang="es-PE" dirty="0"/>
          </a:p>
        </p:txBody>
      </p:sp>
      <p:sp>
        <p:nvSpPr>
          <p:cNvPr id="3" name="Marcador de contenido 2"/>
          <p:cNvSpPr>
            <a:spLocks noGrp="1"/>
          </p:cNvSpPr>
          <p:nvPr>
            <p:ph sz="half" idx="1"/>
          </p:nvPr>
        </p:nvSpPr>
        <p:spPr/>
        <p:txBody>
          <a:bodyPr>
            <a:normAutofit fontScale="85000" lnSpcReduction="20000"/>
          </a:bodyPr>
          <a:lstStyle/>
          <a:p>
            <a:r>
              <a:rPr lang="es-ES" dirty="0"/>
              <a:t>Si  un programador le “dice” a la computadora “ve al precipicio”, la computadora lo hará. La computadora no hará nada que no le digamos que haga. Tampoco hará lo que nosotros suponemos que hará, ni hará lo que nosotros creamos que debería hacer. La computadora únicamente hará lo que explícitamente le digamos que </a:t>
            </a:r>
            <a:r>
              <a:rPr lang="es-ES" dirty="0" smtClean="0"/>
              <a:t>haga.</a:t>
            </a:r>
          </a:p>
          <a:p>
            <a:pPr marL="0" indent="0">
              <a:buNone/>
            </a:pPr>
            <a:r>
              <a:rPr lang="es-ES" dirty="0" smtClean="0"/>
              <a:t>	</a:t>
            </a:r>
            <a:r>
              <a:rPr lang="es-ES" i="1" dirty="0" smtClean="0">
                <a:solidFill>
                  <a:srgbClr val="FF0000"/>
                </a:solidFill>
              </a:rPr>
              <a:t>Siendo </a:t>
            </a:r>
            <a:r>
              <a:rPr lang="es-ES" i="1" dirty="0">
                <a:solidFill>
                  <a:srgbClr val="FF0000"/>
                </a:solidFill>
              </a:rPr>
              <a:t>formales, podemos decir </a:t>
            </a:r>
            <a:r>
              <a:rPr lang="es-ES" i="1" dirty="0" smtClean="0">
                <a:solidFill>
                  <a:srgbClr val="FF0000"/>
                </a:solidFill>
              </a:rPr>
              <a:t>	que </a:t>
            </a:r>
            <a:r>
              <a:rPr lang="es-ES" i="1" dirty="0">
                <a:solidFill>
                  <a:srgbClr val="FF0000"/>
                </a:solidFill>
              </a:rPr>
              <a:t>programar es codificar </a:t>
            </a:r>
            <a:r>
              <a:rPr lang="es-ES" i="1" dirty="0" smtClean="0">
                <a:solidFill>
                  <a:srgbClr val="FF0000"/>
                </a:solidFill>
              </a:rPr>
              <a:t>	instrucciones </a:t>
            </a:r>
            <a:r>
              <a:rPr lang="es-ES" i="1" dirty="0">
                <a:solidFill>
                  <a:srgbClr val="FF0000"/>
                </a:solidFill>
              </a:rPr>
              <a:t>para realizar una </a:t>
            </a:r>
            <a:r>
              <a:rPr lang="es-ES" i="1" dirty="0" smtClean="0">
                <a:solidFill>
                  <a:srgbClr val="FF0000"/>
                </a:solidFill>
              </a:rPr>
              <a:t>	actividad</a:t>
            </a:r>
            <a:r>
              <a:rPr lang="es-ES" i="1" dirty="0">
                <a:solidFill>
                  <a:srgbClr val="FF0000"/>
                </a:solidFill>
              </a:rPr>
              <a:t>, en un lenguaje de </a:t>
            </a:r>
            <a:r>
              <a:rPr lang="es-ES" i="1" dirty="0" smtClean="0">
                <a:solidFill>
                  <a:srgbClr val="FF0000"/>
                </a:solidFill>
              </a:rPr>
              <a:t>	programación </a:t>
            </a:r>
            <a:r>
              <a:rPr lang="es-ES" i="1" dirty="0">
                <a:solidFill>
                  <a:srgbClr val="FF0000"/>
                </a:solidFill>
              </a:rPr>
              <a:t>con la finalidad de </a:t>
            </a:r>
            <a:r>
              <a:rPr lang="es-ES" i="1" dirty="0" smtClean="0">
                <a:solidFill>
                  <a:srgbClr val="FF0000"/>
                </a:solidFill>
              </a:rPr>
              <a:t>	que sean </a:t>
            </a:r>
            <a:r>
              <a:rPr lang="es-ES" i="1" dirty="0">
                <a:solidFill>
                  <a:srgbClr val="FF0000"/>
                </a:solidFill>
              </a:rPr>
              <a:t>ejecutadas por la </a:t>
            </a:r>
            <a:r>
              <a:rPr lang="es-ES" i="1" dirty="0" smtClean="0">
                <a:solidFill>
                  <a:srgbClr val="FF0000"/>
                </a:solidFill>
              </a:rPr>
              <a:t>	computadora </a:t>
            </a:r>
            <a:r>
              <a:rPr lang="es-ES" i="1" dirty="0">
                <a:solidFill>
                  <a:srgbClr val="FF0000"/>
                </a:solidFill>
              </a:rPr>
              <a:t>para solucionar un </a:t>
            </a:r>
            <a:r>
              <a:rPr lang="es-ES" i="1" dirty="0" smtClean="0">
                <a:solidFill>
                  <a:srgbClr val="FF0000"/>
                </a:solidFill>
              </a:rPr>
              <a:t>	problema</a:t>
            </a:r>
            <a:r>
              <a:rPr lang="es-ES" i="1" dirty="0">
                <a:solidFill>
                  <a:srgbClr val="FF0000"/>
                </a:solidFill>
              </a:rPr>
              <a:t>.</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18" y="2224725"/>
            <a:ext cx="5076564" cy="3384376"/>
          </a:xfrm>
          <a:prstGeom prst="rect">
            <a:avLst/>
          </a:prstGeom>
        </p:spPr>
      </p:pic>
    </p:spTree>
    <p:extLst>
      <p:ext uri="{BB962C8B-B14F-4D97-AF65-F5344CB8AC3E}">
        <p14:creationId xmlns:p14="http://schemas.microsoft.com/office/powerpoint/2010/main" val="126262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¿QUÉ ES PYTHON?</a:t>
            </a:r>
            <a:endParaRPr lang="es-PE" dirty="0"/>
          </a:p>
        </p:txBody>
      </p:sp>
      <p:sp>
        <p:nvSpPr>
          <p:cNvPr id="7" name="Marcador de contenido 6"/>
          <p:cNvSpPr>
            <a:spLocks noGrp="1"/>
          </p:cNvSpPr>
          <p:nvPr>
            <p:ph sz="half" idx="1"/>
          </p:nvPr>
        </p:nvSpPr>
        <p:spPr/>
        <p:txBody>
          <a:bodyPr>
            <a:normAutofit fontScale="92500" lnSpcReduction="10000"/>
          </a:bodyPr>
          <a:lstStyle/>
          <a:p>
            <a:r>
              <a:rPr lang="es-PE" dirty="0" err="1"/>
              <a:t>Phyton</a:t>
            </a:r>
            <a:r>
              <a:rPr lang="es-PE" dirty="0"/>
              <a:t> es un lenguaje de programación indispensable para cualquier informático o aprendiz de desarrollo web. Constituye una base sólida para quienes deseen formarse en el área, porque se trata de un lenguaje dinámico que se implementa en una variedad de plataformas, por lo cual permite crear no solo sitios sino aplicaciones en una amplia variedad de sistemas operativos como iOS, Android, Windows o Mac.</a:t>
            </a:r>
            <a:endParaRPr lang="es-ES" dirty="0"/>
          </a:p>
          <a:p>
            <a:endParaRPr lang="es-ES" dirty="0"/>
          </a:p>
        </p:txBody>
      </p:sp>
      <p:pic>
        <p:nvPicPr>
          <p:cNvPr id="15" name="Imagen 14">
            <a:extLst>
              <a:ext uri="{FF2B5EF4-FFF2-40B4-BE49-F238E27FC236}">
                <a16:creationId xmlns:a16="http://schemas.microsoft.com/office/drawing/2014/main" id="{CEBFDAB5-124A-4DBF-ABAB-5251B05BEEE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417072" y="2649483"/>
            <a:ext cx="5200688" cy="30719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87231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¿QUÉ ES PYTHON?</a:t>
            </a:r>
            <a:endParaRPr lang="es-PE" dirty="0"/>
          </a:p>
        </p:txBody>
      </p:sp>
      <p:sp>
        <p:nvSpPr>
          <p:cNvPr id="8" name="Marcador de contenido 7"/>
          <p:cNvSpPr>
            <a:spLocks noGrp="1"/>
          </p:cNvSpPr>
          <p:nvPr>
            <p:ph idx="1"/>
          </p:nvPr>
        </p:nvSpPr>
        <p:spPr/>
        <p:txBody>
          <a:bodyPr>
            <a:normAutofit/>
          </a:bodyPr>
          <a:lstStyle/>
          <a:p>
            <a:r>
              <a:rPr lang="es-ES" sz="1800" dirty="0"/>
              <a:t>La historia de Python como lenguaje de programación inicia a finales de los 80s y principios de los 90s con Guido Van </a:t>
            </a:r>
            <a:r>
              <a:rPr lang="es-ES" sz="1800" dirty="0" err="1"/>
              <a:t>Rossum</a:t>
            </a:r>
            <a:r>
              <a:rPr lang="es-ES" sz="1800" dirty="0"/>
              <a:t>, una historia de 29 años de desarrollo</a:t>
            </a:r>
            <a:r>
              <a:rPr lang="es-ES" sz="1800" dirty="0" smtClean="0"/>
              <a:t>.</a:t>
            </a:r>
            <a:endParaRPr lang="es-ES" sz="1800" dirty="0"/>
          </a:p>
          <a:p>
            <a:r>
              <a:rPr lang="es-ES" sz="1800" dirty="0"/>
              <a:t>En una navidad de 1989, Guido Van </a:t>
            </a:r>
            <a:r>
              <a:rPr lang="es-ES" sz="1800" dirty="0" err="1"/>
              <a:t>Rossum</a:t>
            </a:r>
            <a:r>
              <a:rPr lang="es-ES" sz="1800" dirty="0"/>
              <a:t>, quien trabajaba en el CWI (un centro de investigación holandés), decidió empezar un proyecto como pasatiempo dándole continuidad a ABC, un lenguaje de programación que se desarrolló en el CWI.</a:t>
            </a:r>
          </a:p>
          <a:p>
            <a:endParaRPr lang="es-ES" sz="1800" dirty="0"/>
          </a:p>
        </p:txBody>
      </p:sp>
      <p:pic>
        <p:nvPicPr>
          <p:cNvPr id="9" name="Imagen 8"/>
          <p:cNvPicPr>
            <a:picLocks noChangeAspect="1"/>
          </p:cNvPicPr>
          <p:nvPr/>
        </p:nvPicPr>
        <p:blipFill>
          <a:blip r:embed="rId2"/>
          <a:stretch>
            <a:fillRect/>
          </a:stretch>
        </p:blipFill>
        <p:spPr>
          <a:xfrm>
            <a:off x="1610080" y="3875753"/>
            <a:ext cx="8971839" cy="2702254"/>
          </a:xfrm>
          <a:prstGeom prst="rect">
            <a:avLst/>
          </a:prstGeom>
          <a:ln>
            <a:solidFill>
              <a:schemeClr val="accent1"/>
            </a:solidFill>
          </a:ln>
          <a:effectLst>
            <a:glow rad="139700">
              <a:schemeClr val="accent2">
                <a:satMod val="175000"/>
                <a:alpha val="40000"/>
              </a:schemeClr>
            </a:glow>
          </a:effectLst>
        </p:spPr>
      </p:pic>
    </p:spTree>
    <p:extLst>
      <p:ext uri="{BB962C8B-B14F-4D97-AF65-F5344CB8AC3E}">
        <p14:creationId xmlns:p14="http://schemas.microsoft.com/office/powerpoint/2010/main" val="2380380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¿QUÉ ES PYTHON?</a:t>
            </a:r>
            <a:endParaRPr lang="es-PE" dirty="0"/>
          </a:p>
        </p:txBody>
      </p:sp>
      <p:sp>
        <p:nvSpPr>
          <p:cNvPr id="8" name="Marcador de contenido 7"/>
          <p:cNvSpPr>
            <a:spLocks noGrp="1"/>
          </p:cNvSpPr>
          <p:nvPr>
            <p:ph idx="1"/>
          </p:nvPr>
        </p:nvSpPr>
        <p:spPr/>
        <p:txBody>
          <a:bodyPr>
            <a:normAutofit/>
          </a:bodyPr>
          <a:lstStyle/>
          <a:p>
            <a:r>
              <a:rPr lang="es-ES" sz="1800" dirty="0" smtClean="0"/>
              <a:t>ABC </a:t>
            </a:r>
            <a:r>
              <a:rPr lang="es-ES" sz="1800" dirty="0"/>
              <a:t>fue desarrollado a principios de los 80s como alternativa a BASIC, fue pensado para principiantes por su facilidad de aprendizaje y uso. Su código era compacto pero legible.</a:t>
            </a:r>
          </a:p>
          <a:p>
            <a:r>
              <a:rPr lang="es-ES" sz="1800" dirty="0" smtClean="0"/>
              <a:t>El </a:t>
            </a:r>
            <a:r>
              <a:rPr lang="es-ES" sz="1800" dirty="0"/>
              <a:t>proyecto no trascendió ya que el hardware disponible en la época hacía difícil su uso. Así que Van </a:t>
            </a:r>
            <a:r>
              <a:rPr lang="es-ES" sz="1800" dirty="0" err="1"/>
              <a:t>Rossum</a:t>
            </a:r>
            <a:r>
              <a:rPr lang="es-ES" sz="1800" dirty="0"/>
              <a:t> le dio una segunda vida creando Python.</a:t>
            </a:r>
          </a:p>
          <a:p>
            <a:r>
              <a:rPr lang="es-ES" sz="1800" dirty="0" smtClean="0"/>
              <a:t>A </a:t>
            </a:r>
            <a:r>
              <a:rPr lang="es-ES" sz="1800" dirty="0"/>
              <a:t>Guido Van </a:t>
            </a:r>
            <a:r>
              <a:rPr lang="es-ES" sz="1800" dirty="0" err="1"/>
              <a:t>Rossum</a:t>
            </a:r>
            <a:r>
              <a:rPr lang="es-ES" sz="1800" dirty="0"/>
              <a:t> le gustaba mucho el grupo </a:t>
            </a:r>
            <a:r>
              <a:rPr lang="es-ES" sz="1800" dirty="0" err="1"/>
              <a:t>Monty</a:t>
            </a:r>
            <a:r>
              <a:rPr lang="es-ES" sz="1800" dirty="0"/>
              <a:t> Python, por esta razón escogió el nombre del lenguaje. Actualmente Van </a:t>
            </a:r>
            <a:r>
              <a:rPr lang="es-ES" sz="1800" dirty="0" err="1"/>
              <a:t>Rossum</a:t>
            </a:r>
            <a:r>
              <a:rPr lang="es-ES" sz="1800" dirty="0"/>
              <a:t> sigue ejerciendo el rol central decidiendo la dirección de Python.</a:t>
            </a:r>
          </a:p>
          <a:p>
            <a:endParaRPr lang="es-ES" sz="1800" dirty="0" smtClean="0"/>
          </a:p>
          <a:p>
            <a:endParaRPr lang="es-ES" sz="1800" dirty="0"/>
          </a:p>
        </p:txBody>
      </p:sp>
      <p:pic>
        <p:nvPicPr>
          <p:cNvPr id="5" name="Imagen 4">
            <a:extLst>
              <a:ext uri="{FF2B5EF4-FFF2-40B4-BE49-F238E27FC236}">
                <a16:creationId xmlns:a16="http://schemas.microsoft.com/office/drawing/2014/main" id="{BEACF836-A47B-4D52-B441-ABCAEDC4A30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t="2693" b="3597"/>
          <a:stretch/>
        </p:blipFill>
        <p:spPr>
          <a:xfrm>
            <a:off x="1588827" y="4612945"/>
            <a:ext cx="6857253" cy="16981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agen 5">
            <a:extLst>
              <a:ext uri="{FF2B5EF4-FFF2-40B4-BE49-F238E27FC236}">
                <a16:creationId xmlns:a16="http://schemas.microsoft.com/office/drawing/2014/main" id="{C6389393-6F19-47E6-9008-016E278BAB9A}"/>
              </a:ext>
            </a:extLst>
          </p:cNvPr>
          <p:cNvPicPr>
            <a:picLocks noChangeAspect="1"/>
          </p:cNvPicPr>
          <p:nvPr/>
        </p:nvPicPr>
        <p:blipFill rotWithShape="1">
          <a:blip r:embed="rId4"/>
          <a:srcRect r="5400"/>
          <a:stretch/>
        </p:blipFill>
        <p:spPr>
          <a:xfrm>
            <a:off x="9291672" y="4332137"/>
            <a:ext cx="1874060" cy="22597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46163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TIPOS DE PYTHON</a:t>
            </a:r>
            <a:endParaRPr lang="es-PE" dirty="0"/>
          </a:p>
        </p:txBody>
      </p:sp>
      <p:sp>
        <p:nvSpPr>
          <p:cNvPr id="9" name="Marcador de contenido 8"/>
          <p:cNvSpPr>
            <a:spLocks noGrp="1"/>
          </p:cNvSpPr>
          <p:nvPr>
            <p:ph idx="1"/>
          </p:nvPr>
        </p:nvSpPr>
        <p:spPr/>
        <p:txBody>
          <a:bodyPr/>
          <a:lstStyle/>
          <a:p>
            <a:endParaRPr lang="es-ES"/>
          </a:p>
        </p:txBody>
      </p:sp>
      <p:pic>
        <p:nvPicPr>
          <p:cNvPr id="5" name="Marcador de contenido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2101893"/>
            <a:ext cx="9925050" cy="4450264"/>
          </a:xfrm>
          <a:prstGeom prst="rect">
            <a:avLst/>
          </a:prstGeom>
        </p:spPr>
      </p:pic>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t="46353" r="63839" b="8538"/>
          <a:stretch/>
        </p:blipFill>
        <p:spPr>
          <a:xfrm>
            <a:off x="2287190" y="5322271"/>
            <a:ext cx="2497099" cy="1069847"/>
          </a:xfrm>
          <a:prstGeom prst="rect">
            <a:avLst/>
          </a:prstGeom>
          <a:ln>
            <a:noFill/>
          </a:ln>
          <a:effectLst>
            <a:softEdge rad="112500"/>
          </a:effectLst>
        </p:spPr>
      </p:pic>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r="63840" b="54892"/>
          <a:stretch/>
        </p:blipFill>
        <p:spPr>
          <a:xfrm>
            <a:off x="7998261" y="5322271"/>
            <a:ext cx="2497099" cy="1069847"/>
          </a:xfrm>
          <a:prstGeom prst="rect">
            <a:avLst/>
          </a:prstGeom>
          <a:ln>
            <a:noFill/>
          </a:ln>
          <a:effectLst>
            <a:softEdge rad="112500"/>
          </a:effectLst>
        </p:spPr>
      </p:pic>
    </p:spTree>
    <p:extLst>
      <p:ext uri="{BB962C8B-B14F-4D97-AF65-F5344CB8AC3E}">
        <p14:creationId xmlns:p14="http://schemas.microsoft.com/office/powerpoint/2010/main" val="103664341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_corp_201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04C962F1-D308-4BC2-A59B-463E03880934}" vid="{5C5A6791-3381-4C54-ADB6-99208E4EC962}"/>
    </a:ext>
  </a:extLst>
</a:theme>
</file>

<file path=ppt/theme/theme2.xml><?xml version="1.0" encoding="utf-8"?>
<a:theme xmlns:a="http://schemas.openxmlformats.org/drawingml/2006/main" name="blanc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3.xml><?xml version="1.0" encoding="utf-8"?>
<a:theme xmlns:a="http://schemas.openxmlformats.org/drawingml/2006/main" name="verde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4.xml><?xml version="1.0" encoding="utf-8"?>
<a:theme xmlns:a="http://schemas.openxmlformats.org/drawingml/2006/main" name="amarill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6092C70D-0B5D-43B6-94AF-CA86E5A99A66}" vid="{84C757C7-FE3E-41B3-A698-C26B0010DACC}"/>
    </a:ext>
  </a:extLst>
</a:theme>
</file>

<file path=ppt/theme/theme5.xml><?xml version="1.0" encoding="utf-8"?>
<a:theme xmlns:a="http://schemas.openxmlformats.org/drawingml/2006/main" name="azul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6.xml><?xml version="1.0" encoding="utf-8"?>
<a:theme xmlns:a="http://schemas.openxmlformats.org/drawingml/2006/main" name="anaranjad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7.xml><?xml version="1.0" encoding="utf-8"?>
<a:theme xmlns:a="http://schemas.openxmlformats.org/drawingml/2006/main" name="morad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8.xml><?xml version="1.0" encoding="utf-8"?>
<a:theme xmlns:a="http://schemas.openxmlformats.org/drawingml/2006/main" name="roj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docProps/app.xml><?xml version="1.0" encoding="utf-8"?>
<Properties xmlns="http://schemas.openxmlformats.org/officeDocument/2006/extended-properties" xmlns:vt="http://schemas.openxmlformats.org/officeDocument/2006/docPropsVTypes">
  <Template>tema_corp_2019</Template>
  <TotalTime>2328</TotalTime>
  <Words>610</Words>
  <Application>Microsoft Office PowerPoint</Application>
  <PresentationFormat>Panorámica</PresentationFormat>
  <Paragraphs>70</Paragraphs>
  <Slides>28</Slides>
  <Notes>0</Notes>
  <HiddenSlides>0</HiddenSlides>
  <MMClips>0</MMClips>
  <ScaleCrop>false</ScaleCrop>
  <HeadingPairs>
    <vt:vector size="6" baseType="variant">
      <vt:variant>
        <vt:lpstr>Fuentes usadas</vt:lpstr>
      </vt:variant>
      <vt:variant>
        <vt:i4>4</vt:i4>
      </vt:variant>
      <vt:variant>
        <vt:lpstr>Tema</vt:lpstr>
      </vt:variant>
      <vt:variant>
        <vt:i4>8</vt:i4>
      </vt:variant>
      <vt:variant>
        <vt:lpstr>Títulos de diapositiva</vt:lpstr>
      </vt:variant>
      <vt:variant>
        <vt:i4>28</vt:i4>
      </vt:variant>
    </vt:vector>
  </HeadingPairs>
  <TitlesOfParts>
    <vt:vector size="40" baseType="lpstr">
      <vt:lpstr>Arial</vt:lpstr>
      <vt:lpstr>Courier New</vt:lpstr>
      <vt:lpstr>Muller Regular</vt:lpstr>
      <vt:lpstr>Stag Light</vt:lpstr>
      <vt:lpstr>tema_corp_2019</vt:lpstr>
      <vt:lpstr>blanco_corp</vt:lpstr>
      <vt:lpstr>verde_corp</vt:lpstr>
      <vt:lpstr>amarillo_corp</vt:lpstr>
      <vt:lpstr>azul_corp</vt:lpstr>
      <vt:lpstr>anaranjado_corp</vt:lpstr>
      <vt:lpstr>morado_corp</vt:lpstr>
      <vt:lpstr>rojo_corp</vt:lpstr>
      <vt:lpstr>Fundamentos de Programación</vt:lpstr>
      <vt:lpstr>LOGRO DE APRENDIZAJE</vt:lpstr>
      <vt:lpstr>CONTENIDOS</vt:lpstr>
      <vt:lpstr>¿QUÉ ES UN LENGUAJE DE PROGRAMACIÓN?</vt:lpstr>
      <vt:lpstr>¿QUÉ ES PROGRAMAR?</vt:lpstr>
      <vt:lpstr>¿QUÉ ES PYTHON?</vt:lpstr>
      <vt:lpstr>¿QUÉ ES PYTHON?</vt:lpstr>
      <vt:lpstr>¿QUÉ ES PYTHON?</vt:lpstr>
      <vt:lpstr>TIPOS DE PYTHON</vt:lpstr>
      <vt:lpstr>VERSIONES DE PYTHON</vt:lpstr>
      <vt:lpstr>CARACTERÍSTICAS DE PYTHON</vt:lpstr>
      <vt:lpstr>CARACTERÍSTICAS DE PYTHON</vt:lpstr>
      <vt:lpstr>CARACTERÍSTICAS DE PYTHON</vt:lpstr>
      <vt:lpstr>CARACTERÍSTICAS DE PYTHON</vt:lpstr>
      <vt:lpstr>¿QUIÉNES USAN PYTHON?</vt:lpstr>
      <vt:lpstr>APLICACIONES CON PYTHON</vt:lpstr>
      <vt:lpstr>CISCO NETWORKING ACADEMY</vt:lpstr>
      <vt:lpstr>Presentación de PowerPoint</vt:lpstr>
      <vt:lpstr>Presentación de PowerPoint</vt:lpstr>
      <vt:lpstr>Presentación de PowerPoint</vt:lpstr>
      <vt:lpstr>Presentación de PowerPoint</vt:lpstr>
      <vt:lpstr>ENTORNO EDUBE SANDBOX</vt:lpstr>
      <vt:lpstr>Presentación de PowerPoint</vt:lpstr>
      <vt:lpstr>Presentación de PowerPoint</vt:lpstr>
      <vt:lpstr>PARA INICIAR EL CURSO:</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Franco Ponce Silva</dc:creator>
  <cp:lastModifiedBy>CAMILA</cp:lastModifiedBy>
  <cp:revision>178</cp:revision>
  <dcterms:created xsi:type="dcterms:W3CDTF">2018-11-28T19:57:05Z</dcterms:created>
  <dcterms:modified xsi:type="dcterms:W3CDTF">2019-02-24T23:57:58Z</dcterms:modified>
</cp:coreProperties>
</file>